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0" r:id="rId2"/>
    <p:sldId id="451" r:id="rId3"/>
    <p:sldId id="448" r:id="rId4"/>
    <p:sldId id="450" r:id="rId5"/>
    <p:sldId id="425" r:id="rId6"/>
    <p:sldId id="426" r:id="rId7"/>
    <p:sldId id="427" r:id="rId8"/>
    <p:sldId id="444" r:id="rId9"/>
    <p:sldId id="452" r:id="rId10"/>
    <p:sldId id="449" r:id="rId11"/>
    <p:sldId id="453" r:id="rId12"/>
    <p:sldId id="438" r:id="rId13"/>
    <p:sldId id="430" r:id="rId14"/>
    <p:sldId id="437" r:id="rId15"/>
    <p:sldId id="445" r:id="rId16"/>
    <p:sldId id="454" r:id="rId17"/>
    <p:sldId id="455" r:id="rId18"/>
    <p:sldId id="456" r:id="rId19"/>
    <p:sldId id="442" r:id="rId20"/>
    <p:sldId id="439" r:id="rId21"/>
    <p:sldId id="457" r:id="rId22"/>
    <p:sldId id="440" r:id="rId23"/>
    <p:sldId id="441" r:id="rId24"/>
    <p:sldId id="458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5214" autoAdjust="0"/>
  </p:normalViewPr>
  <p:slideViewPr>
    <p:cSldViewPr snapToGrid="0">
      <p:cViewPr varScale="1">
        <p:scale>
          <a:sx n="162" d="100"/>
          <a:sy n="162" d="100"/>
        </p:scale>
        <p:origin x="300" y="144"/>
      </p:cViewPr>
      <p:guideLst/>
    </p:cSldViewPr>
  </p:slideViewPr>
  <p:outlineViewPr>
    <p:cViewPr>
      <p:scale>
        <a:sx n="33" d="100"/>
        <a:sy n="33" d="100"/>
      </p:scale>
      <p:origin x="0" y="-1459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A7FA6F6-1451-41B3-A42B-A6BCD810F0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39EC040-1EB3-4C34-AD28-04D79607B5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8F6E1-1CE7-4F16-A294-DE274EA6DCE7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FD04DE-43F0-43E4-A2F2-C56D9D11F2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C79256-7869-4A9B-9FBC-05A6D948E7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C284-2269-46CF-9BAB-9CE4FB32102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06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38EE5-A72B-4D58-9DD7-6BEABE763DB9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895F9-0FC1-44A6-B468-D0D0A9BDD499}" type="slidenum">
              <a:rPr lang="zh-CN" altLang="en-US" smtClean="0"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69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8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699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505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08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331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49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498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35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87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8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22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842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54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79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895F9-0FC1-44A6-B468-D0D0A9BDD4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83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34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AC169-6A7D-E94C-838B-83530325B7C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695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528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96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2426" y="209006"/>
            <a:ext cx="3932237" cy="273666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54890" y="209006"/>
            <a:ext cx="5500498" cy="65403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22426" y="294567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4580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0436" y="457200"/>
            <a:ext cx="31615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10436" y="2057400"/>
            <a:ext cx="316158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3808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0856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487606" y="365125"/>
            <a:ext cx="7084894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45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191751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2193924" y="1600200"/>
            <a:ext cx="4486275" cy="2185988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7096124" y="1600200"/>
            <a:ext cx="4486275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2193924" y="3938589"/>
            <a:ext cx="4486275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096124" y="3938589"/>
            <a:ext cx="4486275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97A4427-8BC0-34A6-2461-DE1360FF14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2894" y="1600200"/>
            <a:ext cx="1245911" cy="44577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246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6113" y="225425"/>
            <a:ext cx="9217711" cy="104333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47025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739" y="225425"/>
            <a:ext cx="10009553" cy="53975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1908" y="1196975"/>
            <a:ext cx="5490308" cy="49291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9785" y="1196975"/>
            <a:ext cx="5490308" cy="23876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89785" y="3736975"/>
            <a:ext cx="5490308" cy="23891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53720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A9981B-F887-4E2C-A8DA-6C5DD3BF80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15152" y="5499462"/>
            <a:ext cx="9538648" cy="121049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905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15152" y="1825625"/>
            <a:ext cx="9538648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318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15152" y="1825625"/>
            <a:ext cx="9538648" cy="35301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0"/>
          </p:nvPr>
        </p:nvSpPr>
        <p:spPr>
          <a:xfrm>
            <a:off x="1815152" y="5499462"/>
            <a:ext cx="9538648" cy="121049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176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6810" y="1709738"/>
            <a:ext cx="91006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46810" y="4589463"/>
            <a:ext cx="91006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内容占位符 2"/>
          <p:cNvSpPr>
            <a:spLocks noGrp="1"/>
          </p:cNvSpPr>
          <p:nvPr>
            <p:ph idx="11"/>
          </p:nvPr>
        </p:nvSpPr>
        <p:spPr>
          <a:xfrm>
            <a:off x="215244" y="1709739"/>
            <a:ext cx="1245911" cy="437991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517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047164" y="1825625"/>
            <a:ext cx="4544705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37528" y="1825625"/>
            <a:ext cx="4516271" cy="48843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483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047164" y="1825625"/>
            <a:ext cx="4544705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37528" y="1825625"/>
            <a:ext cx="4516271" cy="234142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12"/>
          </p:nvPr>
        </p:nvSpPr>
        <p:spPr>
          <a:xfrm>
            <a:off x="6837528" y="4310744"/>
            <a:ext cx="4516271" cy="239921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966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25093" y="1825626"/>
            <a:ext cx="4544705" cy="346483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37528" y="1825626"/>
            <a:ext cx="4516271" cy="34648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0"/>
          </p:nvPr>
        </p:nvSpPr>
        <p:spPr>
          <a:xfrm>
            <a:off x="1815152" y="5499462"/>
            <a:ext cx="9538648" cy="121049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564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57288" y="1837919"/>
            <a:ext cx="4672303" cy="9052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55849" y="2661831"/>
            <a:ext cx="4673742" cy="40481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19164" y="1837919"/>
            <a:ext cx="4736224" cy="9052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19164" y="2661831"/>
            <a:ext cx="4736224" cy="40481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1"/>
          </p:nvPr>
        </p:nvSpPr>
        <p:spPr>
          <a:xfrm>
            <a:off x="215244" y="1825625"/>
            <a:ext cx="1245911" cy="48843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209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292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815152" y="365125"/>
            <a:ext cx="9538648" cy="102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15152" y="1825625"/>
            <a:ext cx="95386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6" name="Picture 2" descr="International Camellia Society">
            <a:extLst>
              <a:ext uri="{FF2B5EF4-FFF2-40B4-BE49-F238E27FC236}">
                <a16:creationId xmlns:a16="http://schemas.microsoft.com/office/drawing/2014/main" id="{5C67B3B3-5B9A-4CF3-9C16-371AD9AF22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63"/>
          <a:stretch/>
        </p:blipFill>
        <p:spPr bwMode="auto">
          <a:xfrm>
            <a:off x="395536" y="260649"/>
            <a:ext cx="1260386" cy="112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1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6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4" r:id="rId16"/>
    <p:sldLayoutId id="2147483665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accherahotels.com/en/grand-hotel-din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icino.ch/en/commons/details/Botanical-garden-of-Gambarogno/85680.html" TargetMode="External"/><Relationship Id="rId5" Type="http://schemas.openxmlformats.org/officeDocument/2006/relationships/hyperlink" Target="https://internationalcamellia.org/en-us/europe-gardens-of-excellence/locarno-city-camellia-park" TargetMode="Externa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lladurazzopallavicini.i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E6C815-C3AD-4715-8F76-A93882BC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17979"/>
          <a:stretch/>
        </p:blipFill>
        <p:spPr>
          <a:xfrm>
            <a:off x="4657368" y="6783"/>
            <a:ext cx="7534636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9896" y="1116305"/>
            <a:ext cx="4401533" cy="5321532"/>
          </a:xfrm>
          <a:noFill/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2023 ICS </a:t>
            </a: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初步议程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会前考察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21 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25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26 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28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会后考察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29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31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更新于</a:t>
            </a:r>
            <a:r>
              <a:rPr lang="it-IT" altLang="zh-CN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2022</a:t>
            </a:r>
            <a:r>
              <a:rPr lang="zh-CN" altLang="it-IT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年</a:t>
            </a:r>
            <a:r>
              <a:rPr lang="it-IT" altLang="zh-CN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9</a:t>
            </a:r>
            <a:r>
              <a:rPr lang="zh-CN" altLang="it-IT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it-IT" altLang="zh-CN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22</a:t>
            </a:r>
            <a:r>
              <a:rPr lang="zh-CN" altLang="it-IT" sz="1200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endParaRPr lang="en-US" altLang="zh-CN" sz="2200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9F7490-7B3E-B703-7385-9F575747A6D0}"/>
              </a:ext>
            </a:extLst>
          </p:cNvPr>
          <p:cNvSpPr txBox="1"/>
          <p:nvPr/>
        </p:nvSpPr>
        <p:spPr>
          <a:xfrm>
            <a:off x="4765491" y="6367471"/>
            <a:ext cx="725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C</a:t>
            </a:r>
            <a:r>
              <a:rPr lang="en-US" i="1" dirty="0">
                <a:solidFill>
                  <a:schemeClr val="bg1"/>
                </a:solidFill>
              </a:rPr>
              <a:t>. japonica  </a:t>
            </a:r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dirty="0" err="1">
                <a:solidFill>
                  <a:schemeClr val="bg1"/>
                </a:solidFill>
              </a:rPr>
              <a:t>Vergine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Collebeato</a:t>
            </a:r>
            <a:r>
              <a:rPr lang="en-US" dirty="0">
                <a:solidFill>
                  <a:schemeClr val="bg1"/>
                </a:solidFill>
              </a:rPr>
              <a:t>’ a flagship of  Italian cultivars </a:t>
            </a:r>
          </a:p>
        </p:txBody>
      </p:sp>
    </p:spTree>
    <p:extLst>
      <p:ext uri="{BB962C8B-B14F-4D97-AF65-F5344CB8AC3E}">
        <p14:creationId xmlns:p14="http://schemas.microsoft.com/office/powerpoint/2010/main" val="75937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马焦雷湖，意大利，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26 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29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endParaRPr lang="en-US" altLang="zh-CN" sz="3200" b="1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6146" name="Picture 2" descr="Foto Stock Piemonte mappa, Foto, Immagini Piemonte mappa | Depositphotos">
            <a:extLst>
              <a:ext uri="{FF2B5EF4-FFF2-40B4-BE49-F238E27FC236}">
                <a16:creationId xmlns:a16="http://schemas.microsoft.com/office/drawing/2014/main" id="{6EB6BAB8-F784-95BB-8CC8-12A0F822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 bwMode="auto">
          <a:xfrm>
            <a:off x="622088" y="1738871"/>
            <a:ext cx="4305840" cy="48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F54EC8-B0CE-1EC4-EED6-30BD2672AE2D}"/>
              </a:ext>
            </a:extLst>
          </p:cNvPr>
          <p:cNvSpPr txBox="1"/>
          <p:nvPr/>
        </p:nvSpPr>
        <p:spPr>
          <a:xfrm>
            <a:off x="4630995" y="1562038"/>
            <a:ext cx="6722806" cy="14766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可接纳人数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300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名代表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时长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3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4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夜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住宿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Hotel Dino, </a:t>
            </a: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Baveno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包含服务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当地交通、参观、住宿、餐饮（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餐除外）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0" name="Picture 2" descr="ISOLA MADRE PALAZZO E GIARDINI - Lago Maggiore | Distrettolaghi.it">
            <a:extLst>
              <a:ext uri="{FF2B5EF4-FFF2-40B4-BE49-F238E27FC236}">
                <a16:creationId xmlns:a16="http://schemas.microsoft.com/office/drawing/2014/main" id="{6CD8F5C6-2D8C-240C-0FA2-A470C198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735" y="3263656"/>
            <a:ext cx="5740831" cy="32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47">
            <a:extLst>
              <a:ext uri="{FF2B5EF4-FFF2-40B4-BE49-F238E27FC236}">
                <a16:creationId xmlns:a16="http://schemas.microsoft.com/office/drawing/2014/main" id="{6A4F495B-7656-13AB-B975-636730D3C257}"/>
              </a:ext>
            </a:extLst>
          </p:cNvPr>
          <p:cNvSpPr txBox="1"/>
          <p:nvPr/>
        </p:nvSpPr>
        <p:spPr>
          <a:xfrm>
            <a:off x="9279041" y="5606938"/>
            <a:ext cx="194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it-IT" b="1" i="1" dirty="0">
                <a:solidFill>
                  <a:schemeClr val="bg1"/>
                </a:solidFill>
              </a:rPr>
              <a:t>马焦雷湖</a:t>
            </a:r>
            <a:endParaRPr lang="it-IT" altLang="zh-CN" b="1" i="1" dirty="0">
              <a:solidFill>
                <a:schemeClr val="bg1"/>
              </a:solidFill>
            </a:endParaRPr>
          </a:p>
          <a:p>
            <a:r>
              <a:rPr lang="zh-CN" altLang="it-IT" b="1" i="1" dirty="0">
                <a:solidFill>
                  <a:schemeClr val="bg1"/>
                </a:solidFill>
              </a:rPr>
              <a:t>母亲岛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8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FCD75-DF00-44C7-926C-61154CD9589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米兰马尔彭萨机场至马焦雷湖的交通安排</a:t>
            </a:r>
            <a:endParaRPr lang="en-GB" sz="3200" b="1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3A7A3-6574-4994-9682-43BB0533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" y="1825625"/>
            <a:ext cx="10834657" cy="4884328"/>
          </a:xfrm>
        </p:spPr>
        <p:txBody>
          <a:bodyPr>
            <a:normAutofit/>
          </a:bodyPr>
          <a:lstStyle/>
          <a:p>
            <a:pPr algn="l"/>
            <a:endParaRPr lang="en-GB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zh-CN" alt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大会组委会安排了从米兰马尔彭萨机场到</a:t>
            </a:r>
            <a:r>
              <a:rPr lang="it-IT" altLang="zh-CN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Baveno Dino Hotel</a:t>
            </a:r>
            <a:r>
              <a:rPr lang="zh-CN" alt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酒店的免费接驳大巴。</a:t>
            </a:r>
            <a:endParaRPr lang="it-IT" altLang="zh-CN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zh-CN" alt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你也可以自行前往。</a:t>
            </a:r>
            <a:endParaRPr lang="it-IT" altLang="zh-CN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zh-CN" alt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你也可以自驾前往，酒店提供停车处（请致电酒店预约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+39-</a:t>
            </a:r>
            <a:r>
              <a:rPr lang="en-US" sz="2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0323 922201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64420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25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日：马焦雷湖，签到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357653" y="1724681"/>
            <a:ext cx="5423715" cy="3785315"/>
          </a:xfrm>
        </p:spPr>
        <p:txBody>
          <a:bodyPr anchor="ctr">
            <a:normAutofit/>
          </a:bodyPr>
          <a:lstStyle/>
          <a:p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在马尔彭萨机场申根抵达区集合，从机场到酒店的接驳巴士</a:t>
            </a:r>
            <a:endParaRPr lang="it-IT" altLang="zh-CN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pt-B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h 12:00 - h 14:00 - h 16:00 </a:t>
            </a:r>
          </a:p>
          <a:p>
            <a:pPr marL="0" indent="0">
              <a:buNone/>
            </a:pPr>
            <a:endParaRPr lang="it-IT" altLang="zh-CN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湖畔酒店办理入住：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Grand Hotel Dino</a:t>
            </a:r>
          </a:p>
          <a:p>
            <a:pPr marL="0" indent="0">
              <a:buNone/>
            </a:pPr>
            <a:r>
              <a:rPr 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    Corso Giuseppe Garibaldi, 20, 28831 Baveno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    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  <a:hlinkClick r:id="rId3"/>
              </a:rPr>
              <a:t>https://zaccherahotels.com/en/grand-hotel-dino/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+39-</a:t>
            </a:r>
            <a:r>
              <a:rPr lang="en-US" sz="16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0323 922201</a:t>
            </a:r>
          </a:p>
          <a:p>
            <a:pPr marL="0" indent="0">
              <a:buNone/>
            </a:pP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酒店自助晚餐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3074" name="Picture 2" descr="Grand Hotel Dino Hotel 4 Stelle Baveno">
            <a:extLst>
              <a:ext uri="{FF2B5EF4-FFF2-40B4-BE49-F238E27FC236}">
                <a16:creationId xmlns:a16="http://schemas.microsoft.com/office/drawing/2014/main" id="{53C55E52-2375-EFD9-3DCF-80FB0FF8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46" y="1675080"/>
            <a:ext cx="5730156" cy="35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47">
            <a:extLst>
              <a:ext uri="{FF2B5EF4-FFF2-40B4-BE49-F238E27FC236}">
                <a16:creationId xmlns:a16="http://schemas.microsoft.com/office/drawing/2014/main" id="{20B95DAB-A4C7-1834-0E0D-0438EBAA5837}"/>
              </a:ext>
            </a:extLst>
          </p:cNvPr>
          <p:cNvSpPr txBox="1"/>
          <p:nvPr/>
        </p:nvSpPr>
        <p:spPr>
          <a:xfrm>
            <a:off x="6306410" y="4734044"/>
            <a:ext cx="195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Grand  Hotel  Dino</a:t>
            </a:r>
            <a:endParaRPr lang="en-US" b="1" i="1" dirty="0">
              <a:solidFill>
                <a:schemeClr val="bg1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C9DDC9E2-C54A-4374-972E-30B8A7E6651B}"/>
              </a:ext>
            </a:extLst>
          </p:cNvPr>
          <p:cNvCxnSpPr/>
          <p:nvPr/>
        </p:nvCxnSpPr>
        <p:spPr>
          <a:xfrm>
            <a:off x="436552" y="3108960"/>
            <a:ext cx="51501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27F7570-3C21-4CED-97A8-DF4B3CDFE03C}"/>
              </a:ext>
            </a:extLst>
          </p:cNvPr>
          <p:cNvCxnSpPr/>
          <p:nvPr/>
        </p:nvCxnSpPr>
        <p:spPr>
          <a:xfrm>
            <a:off x="436552" y="4721262"/>
            <a:ext cx="51501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1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sz="quarter"/>
          </p:nvPr>
        </p:nvSpPr>
        <p:spPr>
          <a:xfrm>
            <a:off x="1747512" y="55732"/>
            <a:ext cx="8933641" cy="1143000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26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日：古老的山茶花园和山茶展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34357" y="1529033"/>
            <a:ext cx="6751057" cy="3868877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上午：开幕式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&amp;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山茶展，地点：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“Il Maggiore”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剧院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酒店午餐（已包含）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下午：参观母亲岛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(</a:t>
            </a:r>
            <a:r>
              <a:rPr lang="en-US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RHS Partner Garden)</a:t>
            </a: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 https://www.isoleborromee.it/en/isola-madre/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下午：与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酒店负责人见面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欢迎晚宴（已包含）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3" name="Picture 2" descr="ISOLA MADRE PALAZZO E GIARDINI - Lago Maggiore | Distrettolaghi.it">
            <a:extLst>
              <a:ext uri="{FF2B5EF4-FFF2-40B4-BE49-F238E27FC236}">
                <a16:creationId xmlns:a16="http://schemas.microsoft.com/office/drawing/2014/main" id="{13CFA0DF-C77B-B400-CB49-3A14277EBCE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2378" y="4153209"/>
            <a:ext cx="4475916" cy="25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1E10E0-BE68-4F8F-B52D-BB4F79CBA494}"/>
              </a:ext>
            </a:extLst>
          </p:cNvPr>
          <p:cNvSpPr txBox="1"/>
          <p:nvPr/>
        </p:nvSpPr>
        <p:spPr>
          <a:xfrm>
            <a:off x="7859954" y="3684968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Hotel Majestic, Pallanza 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1" name="Segnaposto contenuto 10" descr="Immagine che contiene albero, esterni, cielo, erba&#10;&#10;Descrizione generata automaticamente">
            <a:extLst>
              <a:ext uri="{FF2B5EF4-FFF2-40B4-BE49-F238E27FC236}">
                <a16:creationId xmlns:a16="http://schemas.microsoft.com/office/drawing/2014/main" id="{63902688-E0B1-2BC7-CBD4-F3D8BDEEC72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42" y="1106332"/>
            <a:ext cx="4421952" cy="2947968"/>
          </a:xfrm>
        </p:spPr>
      </p:pic>
      <p:sp>
        <p:nvSpPr>
          <p:cNvPr id="16" name="CasellaDiTesto 47">
            <a:extLst>
              <a:ext uri="{FF2B5EF4-FFF2-40B4-BE49-F238E27FC236}">
                <a16:creationId xmlns:a16="http://schemas.microsoft.com/office/drawing/2014/main" id="{2F875756-6EA3-019A-4B73-E0BF4D95D945}"/>
              </a:ext>
            </a:extLst>
          </p:cNvPr>
          <p:cNvSpPr txBox="1"/>
          <p:nvPr/>
        </p:nvSpPr>
        <p:spPr>
          <a:xfrm>
            <a:off x="10215791" y="6145899"/>
            <a:ext cx="142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Isola Madre 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7" name="CasellaDiTesto 47">
            <a:extLst>
              <a:ext uri="{FF2B5EF4-FFF2-40B4-BE49-F238E27FC236}">
                <a16:creationId xmlns:a16="http://schemas.microsoft.com/office/drawing/2014/main" id="{8C053019-AD28-F77C-2F88-78D54D0D9AE4}"/>
              </a:ext>
            </a:extLst>
          </p:cNvPr>
          <p:cNvSpPr txBox="1"/>
          <p:nvPr/>
        </p:nvSpPr>
        <p:spPr>
          <a:xfrm>
            <a:off x="7859954" y="3684968"/>
            <a:ext cx="234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«Il Maggiore» Theater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7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sz="quarter"/>
          </p:nvPr>
        </p:nvSpPr>
        <p:spPr>
          <a:xfrm>
            <a:off x="2023353" y="274638"/>
            <a:ext cx="8777999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27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日：报告日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822348" y="1382193"/>
            <a:ext cx="4121825" cy="2185988"/>
          </a:xfrm>
        </p:spPr>
        <p:txBody>
          <a:bodyPr anchor="ctr">
            <a:normAutofit fontScale="77500" lnSpcReduction="20000"/>
          </a:bodyPr>
          <a:lstStyle/>
          <a:p>
            <a:pPr marL="0" lvl="0" indent="0">
              <a:lnSpc>
                <a:spcPct val="114000"/>
              </a:lnSpc>
              <a:buNone/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Grand Hotel Dino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酒店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全天报告日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酒店午餐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（已包含）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在酒店召开古山茶保护大会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晚餐自理（不包含）</a:t>
            </a:r>
            <a:endParaRPr lang="it-IT" altLang="zh-CN" sz="2000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报告环节可选出游（不包含）</a:t>
            </a:r>
            <a:endParaRPr lang="it-IT" altLang="zh-CN" sz="2000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8" name="Segnaposto contenuto 8">
            <a:extLst>
              <a:ext uri="{FF2B5EF4-FFF2-40B4-BE49-F238E27FC236}">
                <a16:creationId xmlns:a16="http://schemas.microsoft.com/office/drawing/2014/main" id="{FB8EB867-F0A8-4634-8595-6BCBB74E8194}"/>
              </a:ext>
            </a:extLst>
          </p:cNvPr>
          <p:cNvSpPr txBox="1">
            <a:spLocks/>
          </p:cNvSpPr>
          <p:nvPr/>
        </p:nvSpPr>
        <p:spPr>
          <a:xfrm>
            <a:off x="2218664" y="4524756"/>
            <a:ext cx="4449322" cy="2265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4" name="CasellaDiTesto 47">
            <a:extLst>
              <a:ext uri="{FF2B5EF4-FFF2-40B4-BE49-F238E27FC236}">
                <a16:creationId xmlns:a16="http://schemas.microsoft.com/office/drawing/2014/main" id="{F498A7FB-B174-4D72-B4CF-00ADE68A97C7}"/>
              </a:ext>
            </a:extLst>
          </p:cNvPr>
          <p:cNvSpPr txBox="1"/>
          <p:nvPr/>
        </p:nvSpPr>
        <p:spPr>
          <a:xfrm>
            <a:off x="6765577" y="6159449"/>
            <a:ext cx="19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Villa San Remigio 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Lobby">
            <a:extLst>
              <a:ext uri="{FF2B5EF4-FFF2-40B4-BE49-F238E27FC236}">
                <a16:creationId xmlns:a16="http://schemas.microsoft.com/office/drawing/2014/main" id="{087E295D-DBCA-3BE6-B882-B86DB771922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86" y="3783942"/>
            <a:ext cx="3757376" cy="24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ibar, in-room safe, individually furnished, desk">
            <a:extLst>
              <a:ext uri="{FF2B5EF4-FFF2-40B4-BE49-F238E27FC236}">
                <a16:creationId xmlns:a16="http://schemas.microsoft.com/office/drawing/2014/main" id="{ECDDA0FA-4D5D-B2D0-39D6-94AE37F7C20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86" y="3695091"/>
            <a:ext cx="3907911" cy="26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2BE0C61-21C7-1668-7BF7-68E0D4C47B2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86" y="1382193"/>
            <a:ext cx="390791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7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15151" y="365125"/>
            <a:ext cx="6357025" cy="1021481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28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日：参观庄园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106189" y="1483724"/>
            <a:ext cx="4591062" cy="4796889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上午和下午：分组参观（具体见下页）</a:t>
            </a: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酒店午餐（已包含）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酒店告别晚宴（已包含）</a:t>
            </a: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14000"/>
              </a:lnSpc>
              <a:buNone/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继续入住</a:t>
            </a: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酒店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</p:txBody>
      </p:sp>
      <p:pic>
        <p:nvPicPr>
          <p:cNvPr id="36" name="Picture 2" descr="Villa Anelli">
            <a:extLst>
              <a:ext uri="{FF2B5EF4-FFF2-40B4-BE49-F238E27FC236}">
                <a16:creationId xmlns:a16="http://schemas.microsoft.com/office/drawing/2014/main" id="{B05D976F-3049-47AD-A0D8-87E50514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28" y="365125"/>
            <a:ext cx="3359734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208747-6F7F-42B8-8322-B2581ED0F6C9}"/>
              </a:ext>
            </a:extLst>
          </p:cNvPr>
          <p:cNvSpPr txBox="1">
            <a:spLocks/>
          </p:cNvSpPr>
          <p:nvPr/>
        </p:nvSpPr>
        <p:spPr>
          <a:xfrm>
            <a:off x="7913824" y="577387"/>
            <a:ext cx="4516271" cy="2399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2" name="Content Placeholder 30" descr="A picture containing outdoor, plant, car, garden&#10;&#10;Description automatically generated">
            <a:extLst>
              <a:ext uri="{FF2B5EF4-FFF2-40B4-BE49-F238E27FC236}">
                <a16:creationId xmlns:a16="http://schemas.microsoft.com/office/drawing/2014/main" id="{823754A5-B078-429C-A911-80233B69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68" y="3946469"/>
            <a:ext cx="3500480" cy="2334144"/>
          </a:xfrm>
          <a:prstGeom prst="rect">
            <a:avLst/>
          </a:prstGeom>
        </p:spPr>
      </p:pic>
      <p:sp>
        <p:nvSpPr>
          <p:cNvPr id="44" name="CasellaDiTesto 47">
            <a:extLst>
              <a:ext uri="{FF2B5EF4-FFF2-40B4-BE49-F238E27FC236}">
                <a16:creationId xmlns:a16="http://schemas.microsoft.com/office/drawing/2014/main" id="{F498A7FB-B174-4D72-B4CF-00ADE68A97C7}"/>
              </a:ext>
            </a:extLst>
          </p:cNvPr>
          <p:cNvSpPr txBox="1"/>
          <p:nvPr/>
        </p:nvSpPr>
        <p:spPr>
          <a:xfrm>
            <a:off x="9532644" y="4074607"/>
            <a:ext cx="140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Villa Taranto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5" name="CasellaDiTesto 47">
            <a:extLst>
              <a:ext uri="{FF2B5EF4-FFF2-40B4-BE49-F238E27FC236}">
                <a16:creationId xmlns:a16="http://schemas.microsoft.com/office/drawing/2014/main" id="{986EE9A2-13CB-4DC1-A67D-1D5856CBBF9B}"/>
              </a:ext>
            </a:extLst>
          </p:cNvPr>
          <p:cNvSpPr txBox="1"/>
          <p:nvPr/>
        </p:nvSpPr>
        <p:spPr>
          <a:xfrm>
            <a:off x="8874719" y="3200526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Villa Anelli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9" name="Content Placeholder 4" descr="A picture containing nature, water&#10;&#10;Description automatically generated">
            <a:extLst>
              <a:ext uri="{FF2B5EF4-FFF2-40B4-BE49-F238E27FC236}">
                <a16:creationId xmlns:a16="http://schemas.microsoft.com/office/drawing/2014/main" id="{0FEFC052-30BF-B660-8D7E-74F3759F9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34" y="2014178"/>
            <a:ext cx="3474925" cy="4266435"/>
          </a:xfrm>
          <a:prstGeom prst="rect">
            <a:avLst/>
          </a:prstGeom>
        </p:spPr>
      </p:pic>
      <p:sp>
        <p:nvSpPr>
          <p:cNvPr id="21" name="CasellaDiTesto 47">
            <a:extLst>
              <a:ext uri="{FF2B5EF4-FFF2-40B4-BE49-F238E27FC236}">
                <a16:creationId xmlns:a16="http://schemas.microsoft.com/office/drawing/2014/main" id="{1E8E8AC8-F2F3-E6F1-B20D-53B2B1A8D0F6}"/>
              </a:ext>
            </a:extLst>
          </p:cNvPr>
          <p:cNvSpPr txBox="1"/>
          <p:nvPr/>
        </p:nvSpPr>
        <p:spPr>
          <a:xfrm>
            <a:off x="6899072" y="342900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Isola  Bella </a:t>
            </a:r>
            <a:endParaRPr lang="en-US" b="1" i="1" dirty="0">
              <a:solidFill>
                <a:schemeClr val="bg1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BEA7BFD-04ED-4B68-A46F-7DF41065BEF8}"/>
              </a:ext>
            </a:extLst>
          </p:cNvPr>
          <p:cNvCxnSpPr>
            <a:cxnSpLocks/>
          </p:cNvCxnSpPr>
          <p:nvPr/>
        </p:nvCxnSpPr>
        <p:spPr>
          <a:xfrm>
            <a:off x="145633" y="3067665"/>
            <a:ext cx="44853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8AB6C51-3263-453F-9ECC-A6A7548D1719}"/>
              </a:ext>
            </a:extLst>
          </p:cNvPr>
          <p:cNvCxnSpPr>
            <a:cxnSpLocks/>
          </p:cNvCxnSpPr>
          <p:nvPr/>
        </p:nvCxnSpPr>
        <p:spPr>
          <a:xfrm>
            <a:off x="145633" y="5249443"/>
            <a:ext cx="44853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7AFE72E-D484-439B-848C-FD0B81D46DB2}"/>
              </a:ext>
            </a:extLst>
          </p:cNvPr>
          <p:cNvCxnSpPr>
            <a:cxnSpLocks/>
          </p:cNvCxnSpPr>
          <p:nvPr/>
        </p:nvCxnSpPr>
        <p:spPr>
          <a:xfrm>
            <a:off x="145633" y="4152163"/>
            <a:ext cx="44853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853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8B1E-5A0D-4F0F-8F45-9D28959E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28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日，分组参观庄园</a:t>
            </a:r>
            <a:endParaRPr lang="en-GB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C02CF4-8B63-4ABC-8173-4F139E28A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628" y="1825625"/>
            <a:ext cx="4571999" cy="4884328"/>
          </a:xfrm>
        </p:spPr>
        <p:txBody>
          <a:bodyPr>
            <a:normAutofit/>
          </a:bodyPr>
          <a:lstStyle/>
          <a:p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由于参会人员数量较多，各庄园容量有限，因此组织分组参观。</a:t>
            </a: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分组方式将于</a:t>
            </a: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27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日公布，并张贴在酒店</a:t>
            </a:r>
            <a:endParaRPr lang="en-GB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8795B1-C5FF-4DC6-BA07-E926E3592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9066" y="1725336"/>
            <a:ext cx="5911153" cy="427430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zh-CN" altLang="it-IT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上午</a:t>
            </a:r>
            <a:endParaRPr lang="it-IT" altLang="zh-CN" sz="1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第一组（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80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en-US" sz="1600" dirty="0" err="1">
                <a:latin typeface="DengXian" panose="02010600030101010101" pitchFamily="2" charset="-122"/>
                <a:ea typeface="DengXian" panose="02010600030101010101" pitchFamily="2" charset="-122"/>
              </a:rPr>
              <a:t>Savioli’s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 Nursery  </a:t>
            </a: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第二组（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100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Taranto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第三组（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100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Tea </a:t>
            </a:r>
            <a:r>
              <a:rPr lang="it-IT" altLang="zh-CN" sz="1600" dirty="0" err="1">
                <a:latin typeface="DengXian" panose="02010600030101010101" pitchFamily="2" charset="-122"/>
                <a:ea typeface="DengXian" panose="02010600030101010101" pitchFamily="2" charset="-122"/>
              </a:rPr>
              <a:t>Plantation</a:t>
            </a:r>
            <a:endParaRPr lang="it-IT" altLang="zh-CN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第四组（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80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en-US" sz="1600" dirty="0" err="1">
                <a:latin typeface="DengXian" panose="02010600030101010101" pitchFamily="2" charset="-122"/>
                <a:ea typeface="DengXian" panose="02010600030101010101" pitchFamily="2" charset="-122"/>
              </a:rPr>
              <a:t>Anelli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花园（</a:t>
            </a:r>
            <a:r>
              <a:rPr lang="zh-CN" altLang="it-IT" sz="1600" i="1" dirty="0">
                <a:latin typeface="DengXian" panose="02010600030101010101" pitchFamily="2" charset="-122"/>
                <a:ea typeface="DengXian" panose="02010600030101010101" pitchFamily="2" charset="-122"/>
              </a:rPr>
              <a:t>荣获“卓越山茶园”称号）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zh-CN" altLang="it-IT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下午</a:t>
            </a:r>
            <a:r>
              <a:rPr lang="it-IT" altLang="zh-CN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endParaRPr lang="en-US" sz="1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第一组（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80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en-US" sz="1600" dirty="0" err="1">
                <a:latin typeface="DengXian" panose="02010600030101010101" pitchFamily="2" charset="-122"/>
                <a:ea typeface="DengXian" panose="02010600030101010101" pitchFamily="2" charset="-122"/>
              </a:rPr>
              <a:t>Anelli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花园（</a:t>
            </a:r>
            <a:r>
              <a:rPr lang="zh-CN" altLang="it-IT" sz="1600" i="1" dirty="0">
                <a:latin typeface="DengXian" panose="02010600030101010101" pitchFamily="2" charset="-122"/>
                <a:ea typeface="DengXian" panose="02010600030101010101" pitchFamily="2" charset="-122"/>
              </a:rPr>
              <a:t>荣获“卓越山茶园”称号）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第二组（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200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人）：贝拉岛（</a:t>
            </a:r>
            <a:r>
              <a:rPr lang="en-US" sz="1600" i="1" dirty="0">
                <a:latin typeface="DengXian" panose="02010600030101010101" pitchFamily="2" charset="-122"/>
                <a:ea typeface="DengXian" panose="02010600030101010101" pitchFamily="2" charset="-122"/>
              </a:rPr>
              <a:t>RHS Partner</a:t>
            </a:r>
            <a:r>
              <a:rPr lang="zh-CN" altLang="it-IT" sz="1600" i="1" dirty="0">
                <a:latin typeface="DengXian" panose="02010600030101010101" pitchFamily="2" charset="-122"/>
                <a:ea typeface="DengXian" panose="02010600030101010101" pitchFamily="2" charset="-122"/>
              </a:rPr>
              <a:t>）</a:t>
            </a:r>
            <a:endParaRPr lang="it-IT" altLang="zh-CN" sz="1600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第二组（</a:t>
            </a: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100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人）：</a:t>
            </a:r>
            <a:r>
              <a:rPr lang="en-US" sz="1600" dirty="0">
                <a:latin typeface="DengXian" panose="02010600030101010101" pitchFamily="2" charset="-122"/>
                <a:ea typeface="DengXian" panose="02010600030101010101" pitchFamily="2" charset="-122"/>
              </a:rPr>
              <a:t>Taranto</a:t>
            </a:r>
            <a:r>
              <a:rPr lang="zh-CN" altLang="it-IT" sz="16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14000"/>
              </a:lnSpc>
              <a:buNone/>
            </a:pP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GB" sz="160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AD2A2E2-F6D1-4090-B49B-84AD29207A7E}"/>
              </a:ext>
            </a:extLst>
          </p:cNvPr>
          <p:cNvCxnSpPr>
            <a:cxnSpLocks/>
          </p:cNvCxnSpPr>
          <p:nvPr/>
        </p:nvCxnSpPr>
        <p:spPr>
          <a:xfrm>
            <a:off x="708038" y="3167954"/>
            <a:ext cx="43595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72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8B1E-5A0D-4F0F-8F45-9D28959E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28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日，各庄园网站</a:t>
            </a:r>
            <a:endParaRPr lang="en-GB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8795B1-C5FF-4DC6-BA07-E926E3592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716" y="1725336"/>
            <a:ext cx="10931504" cy="4274308"/>
          </a:xfrm>
        </p:spPr>
        <p:txBody>
          <a:bodyPr>
            <a:norm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Isola Bella (</a:t>
            </a:r>
            <a:r>
              <a:rPr lang="it-IT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RHS Partner Garden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https://www.isoleborromee.it/en/isola-bella/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Isola Madre (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RHS Partner Garden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https://www.isoleborromee.it/en/isola-madre/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Savioli Nursery </a:t>
            </a:r>
            <a:r>
              <a:rPr lang="fi-FI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https://luoghi.italianbotanicalheritage.com/en/f-lli-salioli-nursery/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Plantationby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Paolo Zacchera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http://www.compagniadellago.com/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Villa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Anelli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(International </a:t>
            </a:r>
            <a:r>
              <a:rPr lang="en-GB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CamelliaGarden</a:t>
            </a:r>
            <a:r>
              <a:rPr lang="en-GB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of Excellence) 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https://www.lacameliadoro.com/it/home/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Villa Taranto </a:t>
            </a:r>
            <a:r>
              <a:rPr lang="fi-FI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https://www.villataranto.it/en/</a:t>
            </a:r>
          </a:p>
          <a:p>
            <a:pPr marL="0" indent="0">
              <a:lnSpc>
                <a:spcPct val="114000"/>
              </a:lnSpc>
              <a:buNone/>
            </a:pP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2990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E6C815-C3AD-4715-8F76-A93882BC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17979"/>
          <a:stretch/>
        </p:blipFill>
        <p:spPr>
          <a:xfrm>
            <a:off x="4657368" y="6783"/>
            <a:ext cx="7534636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9896" y="1116305"/>
            <a:ext cx="4401533" cy="5321532"/>
          </a:xfrm>
          <a:noFill/>
        </p:spPr>
        <p:txBody>
          <a:bodyPr anchor="ctr">
            <a:normAutofit fontScale="90000"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2023 ICS </a:t>
            </a: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初步议程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会后考察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29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</a:t>
            </a: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31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地点：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 </a:t>
            </a:r>
            <a:r>
              <a:rPr lang="zh-CN" altLang="it-IT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意大利奥尔塔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br>
              <a:rPr lang="es-ES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s-ES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</a:t>
            </a:r>
            <a:r>
              <a:rPr lang="zh-CN" altLang="it-IT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瑞士洛迦诺</a:t>
            </a:r>
            <a:br>
              <a:rPr lang="es-ES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s-ES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</a:t>
            </a:r>
            <a:r>
              <a:rPr lang="zh-CN" altLang="it-IT" sz="1800" b="1" i="0" u="none" strike="noStrike" baseline="0" dirty="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意大利科莫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endParaRPr lang="en-US" altLang="zh-CN" sz="2200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9F7490-7B3E-B703-7385-9F575747A6D0}"/>
              </a:ext>
            </a:extLst>
          </p:cNvPr>
          <p:cNvSpPr txBox="1"/>
          <p:nvPr/>
        </p:nvSpPr>
        <p:spPr>
          <a:xfrm>
            <a:off x="4765491" y="6367471"/>
            <a:ext cx="725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C</a:t>
            </a:r>
            <a:r>
              <a:rPr lang="en-US" i="1" dirty="0">
                <a:solidFill>
                  <a:schemeClr val="bg1"/>
                </a:solidFill>
              </a:rPr>
              <a:t>. japonica  </a:t>
            </a:r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dirty="0" err="1">
                <a:solidFill>
                  <a:schemeClr val="bg1"/>
                </a:solidFill>
              </a:rPr>
              <a:t>Vergine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Collebeato</a:t>
            </a:r>
            <a:r>
              <a:rPr lang="en-US" dirty="0">
                <a:solidFill>
                  <a:schemeClr val="bg1"/>
                </a:solidFill>
              </a:rPr>
              <a:t>’ a flagship of  Italian cultivars </a:t>
            </a:r>
          </a:p>
        </p:txBody>
      </p:sp>
    </p:spTree>
    <p:extLst>
      <p:ext uri="{BB962C8B-B14F-4D97-AF65-F5344CB8AC3E}">
        <p14:creationId xmlns:p14="http://schemas.microsoft.com/office/powerpoint/2010/main" val="426950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2C84D95-8713-49F1-AC2E-3A1AD8C5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8" y="91852"/>
            <a:ext cx="5908201" cy="648780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2BFEAF4-246B-459C-B603-A3BDF12078F0}"/>
              </a:ext>
            </a:extLst>
          </p:cNvPr>
          <p:cNvSpPr/>
          <p:nvPr/>
        </p:nvSpPr>
        <p:spPr>
          <a:xfrm>
            <a:off x="179109" y="5137608"/>
            <a:ext cx="707010" cy="72586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9E71C7-FB10-4840-8EE2-5CDBED5716A7}"/>
              </a:ext>
            </a:extLst>
          </p:cNvPr>
          <p:cNvSpPr/>
          <p:nvPr/>
        </p:nvSpPr>
        <p:spPr>
          <a:xfrm>
            <a:off x="3830424" y="296944"/>
            <a:ext cx="707010" cy="72586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E0F0E3-F898-4FD2-9F3F-E8489D292F79}"/>
              </a:ext>
            </a:extLst>
          </p:cNvPr>
          <p:cNvSpPr txBox="1"/>
          <p:nvPr/>
        </p:nvSpPr>
        <p:spPr>
          <a:xfrm>
            <a:off x="961533" y="5315874"/>
            <a:ext cx="881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奥尔塔</a:t>
            </a:r>
            <a:endParaRPr lang="en-US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A44C89-994A-4FAE-9157-6D84C3362F9E}"/>
              </a:ext>
            </a:extLst>
          </p:cNvPr>
          <p:cNvSpPr txBox="1"/>
          <p:nvPr/>
        </p:nvSpPr>
        <p:spPr>
          <a:xfrm>
            <a:off x="2491822" y="294527"/>
            <a:ext cx="881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it-IT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洛迦诺</a:t>
            </a:r>
            <a:endParaRPr lang="en-US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39" name="Picture 38" descr="A close up of a map&#10;&#10;Description automatically generated">
            <a:extLst>
              <a:ext uri="{FF2B5EF4-FFF2-40B4-BE49-F238E27FC236}">
                <a16:creationId xmlns:a16="http://schemas.microsoft.com/office/drawing/2014/main" id="{08967FDE-B1AA-42E9-839F-2A0C262A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36" y="278345"/>
            <a:ext cx="5134020" cy="630131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176993B-5D7E-4F93-BB1E-639A4B503C88}"/>
              </a:ext>
            </a:extLst>
          </p:cNvPr>
          <p:cNvSpPr/>
          <p:nvPr/>
        </p:nvSpPr>
        <p:spPr>
          <a:xfrm>
            <a:off x="8589098" y="3127342"/>
            <a:ext cx="707010" cy="72586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E40857-2E79-46CB-9F42-F7571C7276A1}"/>
              </a:ext>
            </a:extLst>
          </p:cNvPr>
          <p:cNvSpPr txBox="1"/>
          <p:nvPr/>
        </p:nvSpPr>
        <p:spPr>
          <a:xfrm>
            <a:off x="8064189" y="2461856"/>
            <a:ext cx="1636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CARLOTTA</a:t>
            </a:r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endParaRPr lang="en-US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0C56A9-D413-471F-8319-4A766F5C7682}"/>
              </a:ext>
            </a:extLst>
          </p:cNvPr>
          <p:cNvSpPr txBox="1"/>
          <p:nvPr/>
        </p:nvSpPr>
        <p:spPr>
          <a:xfrm>
            <a:off x="2516156" y="5911958"/>
            <a:ext cx="27023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会后考察第</a:t>
            </a:r>
            <a:r>
              <a:rPr lang="it-IT" altLang="zh-CN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部分</a:t>
            </a:r>
            <a:endParaRPr lang="it-IT" altLang="zh-CN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意大利</a:t>
            </a:r>
            <a:r>
              <a:rPr lang="it-IT" altLang="zh-CN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Orta</a:t>
            </a:r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和瑞士洛迦诺</a:t>
            </a:r>
            <a:endParaRPr lang="en-US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62932-BF69-4606-87F6-138B1A3EEE64}"/>
              </a:ext>
            </a:extLst>
          </p:cNvPr>
          <p:cNvSpPr txBox="1"/>
          <p:nvPr/>
        </p:nvSpPr>
        <p:spPr>
          <a:xfrm>
            <a:off x="8778320" y="5911957"/>
            <a:ext cx="19287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会后考察第</a:t>
            </a:r>
            <a:r>
              <a:rPr lang="it-IT" altLang="zh-CN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</a:t>
            </a:r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部分</a:t>
            </a:r>
            <a:endParaRPr lang="it-IT" altLang="zh-CN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it-IT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意大利科莫湖</a:t>
            </a:r>
            <a:endParaRPr lang="it-IT" altLang="zh-CN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977FDE2-F17F-40DE-A280-553538EC93EE}"/>
              </a:ext>
            </a:extLst>
          </p:cNvPr>
          <p:cNvSpPr/>
          <p:nvPr/>
        </p:nvSpPr>
        <p:spPr>
          <a:xfrm rot="18296758">
            <a:off x="-112078" y="2541064"/>
            <a:ext cx="4270052" cy="725864"/>
          </a:xfrm>
          <a:prstGeom prst="rightArrow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0C579FC-676F-4BE3-8718-8DBDF3CCA119}"/>
              </a:ext>
            </a:extLst>
          </p:cNvPr>
          <p:cNvSpPr/>
          <p:nvPr/>
        </p:nvSpPr>
        <p:spPr>
          <a:xfrm rot="1671839">
            <a:off x="4383678" y="1883106"/>
            <a:ext cx="4020214" cy="725864"/>
          </a:xfrm>
          <a:prstGeom prst="rightArrow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BA4422-BA1B-93C1-735E-AC9336FE31EE}"/>
              </a:ext>
            </a:extLst>
          </p:cNvPr>
          <p:cNvSpPr txBox="1"/>
          <p:nvPr/>
        </p:nvSpPr>
        <p:spPr>
          <a:xfrm>
            <a:off x="6393785" y="100216"/>
            <a:ext cx="5130371" cy="16312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可接纳人数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100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名代表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时长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3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夜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住宿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奥尔塔、洛迦诺、米兰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包含服务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当地交通、参观、住宿、餐饮（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餐除外）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445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E6C815-C3AD-4715-8F76-A93882BC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17979"/>
          <a:stretch/>
        </p:blipFill>
        <p:spPr>
          <a:xfrm>
            <a:off x="4657368" y="6783"/>
            <a:ext cx="7534636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9896" y="1116305"/>
            <a:ext cx="4401533" cy="5321532"/>
          </a:xfrm>
          <a:noFill/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2023 ICS </a:t>
            </a: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初步议程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会前考察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21 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25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地点：托斯卡纳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endParaRPr lang="en-US" altLang="zh-CN" sz="2200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9F7490-7B3E-B703-7385-9F575747A6D0}"/>
              </a:ext>
            </a:extLst>
          </p:cNvPr>
          <p:cNvSpPr txBox="1"/>
          <p:nvPr/>
        </p:nvSpPr>
        <p:spPr>
          <a:xfrm>
            <a:off x="4765491" y="6367471"/>
            <a:ext cx="725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C</a:t>
            </a:r>
            <a:r>
              <a:rPr lang="en-US" i="1" dirty="0">
                <a:solidFill>
                  <a:schemeClr val="bg1"/>
                </a:solidFill>
              </a:rPr>
              <a:t>. japonica  </a:t>
            </a:r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dirty="0" err="1">
                <a:solidFill>
                  <a:schemeClr val="bg1"/>
                </a:solidFill>
              </a:rPr>
              <a:t>Vergine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Collebeato</a:t>
            </a:r>
            <a:r>
              <a:rPr lang="en-US" dirty="0">
                <a:solidFill>
                  <a:schemeClr val="bg1"/>
                </a:solidFill>
              </a:rPr>
              <a:t>’ a flagship of  Italian cultivars </a:t>
            </a:r>
          </a:p>
        </p:txBody>
      </p:sp>
    </p:spTree>
    <p:extLst>
      <p:ext uri="{BB962C8B-B14F-4D97-AF65-F5344CB8AC3E}">
        <p14:creationId xmlns:p14="http://schemas.microsoft.com/office/powerpoint/2010/main" val="2208685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15152" y="365125"/>
            <a:ext cx="9538648" cy="1021481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29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奥尔塔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466050" y="1496454"/>
            <a:ext cx="4778304" cy="3748348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上午：离开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Dino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酒店，前往奥尔塔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乘船游览湖心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San Giulio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岛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市中心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Motta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广场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Leon D’Oro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餐厅午餐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下午：参观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Motta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庄园（荣获“卓越山茶园”称号）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和奥尔塔圣山（世界文化遗产）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晚餐自理</a:t>
            </a:r>
            <a:r>
              <a:rPr lang="en-US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（不包含）</a:t>
            </a:r>
            <a:endParaRPr lang="it-IT" altLang="zh-CN" sz="2000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入住奥尔塔酒店（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Hotel La Bussola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5" name="Content Placeholder 4" descr="A large body of water&#10;&#10;Description automatically generated">
            <a:extLst>
              <a:ext uri="{FF2B5EF4-FFF2-40B4-BE49-F238E27FC236}">
                <a16:creationId xmlns:a16="http://schemas.microsoft.com/office/drawing/2014/main" id="{4B17E525-62F2-44D6-9A7E-A2DACA71B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25" y="1299829"/>
            <a:ext cx="3508530" cy="2341563"/>
          </a:xfrm>
        </p:spPr>
      </p:pic>
      <p:pic>
        <p:nvPicPr>
          <p:cNvPr id="11" name="Content Placeholder 10" descr="A castle on top of a lake surrounded by a body of water&#10;&#10;Description automatically generated">
            <a:extLst>
              <a:ext uri="{FF2B5EF4-FFF2-40B4-BE49-F238E27FC236}">
                <a16:creationId xmlns:a16="http://schemas.microsoft.com/office/drawing/2014/main" id="{68D65B27-3221-4CC8-9748-64BDCB2C56BA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10" y="875865"/>
            <a:ext cx="3364710" cy="2398713"/>
          </a:xfrm>
        </p:spPr>
      </p:pic>
      <p:sp>
        <p:nvSpPr>
          <p:cNvPr id="27" name="CasellaDiTesto 47">
            <a:extLst>
              <a:ext uri="{FF2B5EF4-FFF2-40B4-BE49-F238E27FC236}">
                <a16:creationId xmlns:a16="http://schemas.microsoft.com/office/drawing/2014/main" id="{E7A46002-8E3B-4BF1-BDBE-AFAFC895C7C1}"/>
              </a:ext>
            </a:extLst>
          </p:cNvPr>
          <p:cNvSpPr txBox="1"/>
          <p:nvPr/>
        </p:nvSpPr>
        <p:spPr>
          <a:xfrm>
            <a:off x="9540675" y="2827420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Villa Motta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828CFB-E329-4152-AD9F-13874B4D2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56" y="4495869"/>
            <a:ext cx="3182933" cy="2113667"/>
          </a:xfrm>
          <a:prstGeom prst="rect">
            <a:avLst/>
          </a:prstGeom>
        </p:spPr>
      </p:pic>
      <p:sp>
        <p:nvSpPr>
          <p:cNvPr id="34" name="CasellaDiTesto 47">
            <a:extLst>
              <a:ext uri="{FF2B5EF4-FFF2-40B4-BE49-F238E27FC236}">
                <a16:creationId xmlns:a16="http://schemas.microsoft.com/office/drawing/2014/main" id="{CD1F557B-EA76-49BF-95D3-4FD4BC62B919}"/>
              </a:ext>
            </a:extLst>
          </p:cNvPr>
          <p:cNvSpPr txBox="1"/>
          <p:nvPr/>
        </p:nvSpPr>
        <p:spPr>
          <a:xfrm>
            <a:off x="5859972" y="6248608"/>
            <a:ext cx="144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Piazza Motta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9" name="CasellaDiTesto 47">
            <a:extLst>
              <a:ext uri="{FF2B5EF4-FFF2-40B4-BE49-F238E27FC236}">
                <a16:creationId xmlns:a16="http://schemas.microsoft.com/office/drawing/2014/main" id="{7C6270BD-034E-4AF1-9ECD-AEAC374748EB}"/>
              </a:ext>
            </a:extLst>
          </p:cNvPr>
          <p:cNvSpPr txBox="1"/>
          <p:nvPr/>
        </p:nvSpPr>
        <p:spPr>
          <a:xfrm>
            <a:off x="5470965" y="3259975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Isola San Giulio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esterni, edificio, erba, casa&#10;&#10;Descrizione generata automaticamente">
            <a:extLst>
              <a:ext uri="{FF2B5EF4-FFF2-40B4-BE49-F238E27FC236}">
                <a16:creationId xmlns:a16="http://schemas.microsoft.com/office/drawing/2014/main" id="{C74A5CEE-AA1E-4556-89C0-CD82B3F9B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00" y="3429000"/>
            <a:ext cx="3548720" cy="1987283"/>
          </a:xfrm>
          <a:prstGeom prst="rect">
            <a:avLst/>
          </a:prstGeom>
        </p:spPr>
      </p:pic>
      <p:sp>
        <p:nvSpPr>
          <p:cNvPr id="16" name="CasellaDiTesto 47">
            <a:extLst>
              <a:ext uri="{FF2B5EF4-FFF2-40B4-BE49-F238E27FC236}">
                <a16:creationId xmlns:a16="http://schemas.microsoft.com/office/drawing/2014/main" id="{79927F3A-D6B4-4DD1-B0F9-31F1D64FB429}"/>
              </a:ext>
            </a:extLst>
          </p:cNvPr>
          <p:cNvSpPr txBox="1"/>
          <p:nvPr/>
        </p:nvSpPr>
        <p:spPr>
          <a:xfrm>
            <a:off x="9350175" y="5060136"/>
            <a:ext cx="140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Sacro Monte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2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15152" y="365125"/>
            <a:ext cx="9538648" cy="1021481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29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奥尔塔，相关网站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4409036" y="1811069"/>
            <a:ext cx="7368160" cy="3748348"/>
          </a:xfrm>
        </p:spPr>
        <p:txBody>
          <a:bodyPr anchor="ctr">
            <a:norm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Villa Motta 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https://internationalcamellia.org/en-us/europe-gardens-of-excellence/villa-motta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Isola San Giulio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https://en.wikipedia.org/wiki/San_Giulio_Island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Orta San Giulio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https://en.wikipedia.org/wiki/Orta_San_Giulio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Sacro Monte (Orta San Giulio)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https://www.sacrimonti.org/en/sacro-monte-di-orta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273D02C-2DA5-4BC4-BB7D-440DC296D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24" y="1712383"/>
            <a:ext cx="3183873" cy="4780492"/>
          </a:xfrm>
          <a:prstGeom prst="rect">
            <a:avLst/>
          </a:prstGeom>
        </p:spPr>
      </p:pic>
      <p:sp>
        <p:nvSpPr>
          <p:cNvPr id="18" name="CasellaDiTesto 47">
            <a:extLst>
              <a:ext uri="{FF2B5EF4-FFF2-40B4-BE49-F238E27FC236}">
                <a16:creationId xmlns:a16="http://schemas.microsoft.com/office/drawing/2014/main" id="{0DB84225-02EE-44E1-8160-65E84B1B818E}"/>
              </a:ext>
            </a:extLst>
          </p:cNvPr>
          <p:cNvSpPr txBox="1"/>
          <p:nvPr/>
        </p:nvSpPr>
        <p:spPr>
          <a:xfrm>
            <a:off x="1758151" y="599669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San Giulio</a:t>
            </a:r>
            <a:r>
              <a:rPr lang="zh-CN" altLang="it-IT" b="1" i="1" dirty="0">
                <a:solidFill>
                  <a:schemeClr val="bg1"/>
                </a:solidFill>
              </a:rPr>
              <a:t>岛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51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30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日：洛迦诺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23" name="Content Placeholder 22" descr="A close up of a flower garden&#10;&#10;Description automatically generated">
            <a:extLst>
              <a:ext uri="{FF2B5EF4-FFF2-40B4-BE49-F238E27FC236}">
                <a16:creationId xmlns:a16="http://schemas.microsoft.com/office/drawing/2014/main" id="{EE39CAF2-9B19-4061-B8D8-EB721E6D3E4A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14" y="3625643"/>
            <a:ext cx="3344416" cy="2511353"/>
          </a:xfrm>
        </p:spPr>
      </p:pic>
      <p:pic>
        <p:nvPicPr>
          <p:cNvPr id="28" name="Content Placeholder 12">
            <a:extLst>
              <a:ext uri="{FF2B5EF4-FFF2-40B4-BE49-F238E27FC236}">
                <a16:creationId xmlns:a16="http://schemas.microsoft.com/office/drawing/2014/main" id="{061BAF3B-9DF1-45C0-84FA-3A730A0E69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14" y="780916"/>
            <a:ext cx="3344416" cy="2508312"/>
          </a:xfrm>
        </p:spPr>
      </p:pic>
      <p:sp>
        <p:nvSpPr>
          <p:cNvPr id="29" name="CasellaDiTesto 47">
            <a:extLst>
              <a:ext uri="{FF2B5EF4-FFF2-40B4-BE49-F238E27FC236}">
                <a16:creationId xmlns:a16="http://schemas.microsoft.com/office/drawing/2014/main" id="{B9585F37-A4F1-4F17-A7F4-A39114586F48}"/>
              </a:ext>
            </a:extLst>
          </p:cNvPr>
          <p:cNvSpPr txBox="1"/>
          <p:nvPr/>
        </p:nvSpPr>
        <p:spPr>
          <a:xfrm>
            <a:off x="8308732" y="2949477"/>
            <a:ext cx="29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Parco delle Camelie, Locarno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2" name="CasellaDiTesto 47">
            <a:extLst>
              <a:ext uri="{FF2B5EF4-FFF2-40B4-BE49-F238E27FC236}">
                <a16:creationId xmlns:a16="http://schemas.microsoft.com/office/drawing/2014/main" id="{E236CC30-FFB3-42FD-B791-01533B0DF3DE}"/>
              </a:ext>
            </a:extLst>
          </p:cNvPr>
          <p:cNvSpPr txBox="1"/>
          <p:nvPr/>
        </p:nvSpPr>
        <p:spPr>
          <a:xfrm>
            <a:off x="8037041" y="5749944"/>
            <a:ext cx="309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Gambarogno, Botanic Garden 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925D3FE4-6E76-43A5-8FA2-EDA11E6F2020}"/>
              </a:ext>
            </a:extLst>
          </p:cNvPr>
          <p:cNvSpPr txBox="1">
            <a:spLocks/>
          </p:cNvSpPr>
          <p:nvPr/>
        </p:nvSpPr>
        <p:spPr>
          <a:xfrm>
            <a:off x="602813" y="1513221"/>
            <a:ext cx="7025053" cy="479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上午：从奥尔塔前往前往瑞士洛迦诺</a:t>
            </a: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b="1" dirty="0">
                <a:latin typeface="DengXian" panose="02010600030101010101" pitchFamily="2" charset="-122"/>
                <a:ea typeface="DengXian" panose="02010600030101010101" pitchFamily="2" charset="-122"/>
              </a:rPr>
              <a:t>参观山茶园（荣获“卓越山茶园”称号）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  <a:hlinkClick r:id="rId5"/>
              </a:rPr>
              <a:t>https://internationalcamellia.org/en-us/europe-gardens-of-excellence/locarno-city-camellia-park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洛迦诺午餐（已包含）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参观</a:t>
            </a:r>
            <a:r>
              <a:rPr lang="en-US" sz="2400" dirty="0" err="1">
                <a:latin typeface="DengXian" panose="02010600030101010101" pitchFamily="2" charset="-122"/>
                <a:ea typeface="DengXian" panose="02010600030101010101" pitchFamily="2" charset="-122"/>
              </a:rPr>
              <a:t>Gambarogno</a:t>
            </a: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花园</a:t>
            </a: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  <a:hlinkClick r:id="rId6"/>
              </a:rPr>
              <a:t>https://www.ticino.ch/en/commons/details/Botanical-garden-of-Gambarogno/85680.html</a:t>
            </a:r>
            <a:r>
              <a:rPr lang="it-IT" altLang="zh-CN" sz="24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>
              <a:lnSpc>
                <a:spcPct val="114000"/>
              </a:lnSpc>
            </a:pP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洛迦诺欢迎晚宴（已包含）</a:t>
            </a:r>
            <a:endParaRPr lang="it-IT" altLang="zh-CN" sz="24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排出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31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日的两个参观分组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457200" lvl="1" indent="0">
              <a:lnSpc>
                <a:spcPct val="114000"/>
              </a:lnSpc>
              <a:buNone/>
            </a:pP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400" dirty="0">
                <a:latin typeface="DengXian" panose="02010600030101010101" pitchFamily="2" charset="-122"/>
                <a:ea typeface="DengXian" panose="02010600030101010101" pitchFamily="2" charset="-122"/>
              </a:rPr>
              <a:t>入住洛迦诺酒店</a:t>
            </a:r>
            <a:r>
              <a:rPr lang="en-US" sz="24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E08D21C-7FD9-4BC4-B41A-1DC6F7B9CEA8}"/>
              </a:ext>
            </a:extLst>
          </p:cNvPr>
          <p:cNvCxnSpPr>
            <a:cxnSpLocks/>
          </p:cNvCxnSpPr>
          <p:nvPr/>
        </p:nvCxnSpPr>
        <p:spPr>
          <a:xfrm>
            <a:off x="853556" y="1519121"/>
            <a:ext cx="61607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16C30A5-E761-401C-910A-D160A699E03D}"/>
              </a:ext>
            </a:extLst>
          </p:cNvPr>
          <p:cNvCxnSpPr>
            <a:cxnSpLocks/>
          </p:cNvCxnSpPr>
          <p:nvPr/>
        </p:nvCxnSpPr>
        <p:spPr>
          <a:xfrm>
            <a:off x="853556" y="2255557"/>
            <a:ext cx="61607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111BD84-6D2A-482F-85B2-13965EC0BBCF}"/>
              </a:ext>
            </a:extLst>
          </p:cNvPr>
          <p:cNvCxnSpPr>
            <a:cxnSpLocks/>
          </p:cNvCxnSpPr>
          <p:nvPr/>
        </p:nvCxnSpPr>
        <p:spPr>
          <a:xfrm>
            <a:off x="853556" y="3151276"/>
            <a:ext cx="61607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07D43EB-FB77-4447-97A8-82B4ECCF1250}"/>
              </a:ext>
            </a:extLst>
          </p:cNvPr>
          <p:cNvCxnSpPr>
            <a:cxnSpLocks/>
          </p:cNvCxnSpPr>
          <p:nvPr/>
        </p:nvCxnSpPr>
        <p:spPr>
          <a:xfrm>
            <a:off x="853556" y="3929991"/>
            <a:ext cx="61607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944F44F6-4456-4F70-B77C-6B66AC167065}"/>
              </a:ext>
            </a:extLst>
          </p:cNvPr>
          <p:cNvCxnSpPr>
            <a:cxnSpLocks/>
          </p:cNvCxnSpPr>
          <p:nvPr/>
        </p:nvCxnSpPr>
        <p:spPr>
          <a:xfrm>
            <a:off x="853556" y="4755900"/>
            <a:ext cx="61607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33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31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日：科莫湖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566339" y="1386606"/>
            <a:ext cx="6057716" cy="5226383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0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洛迦诺：</a:t>
            </a:r>
            <a:endParaRPr lang="it-IT" altLang="zh-CN" sz="2000" dirty="0">
              <a:solidFill>
                <a:srgbClr val="222222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第一组参观</a:t>
            </a:r>
            <a:r>
              <a:rPr lang="en-US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Sir Peter Smithers</a:t>
            </a: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位于</a:t>
            </a:r>
            <a:r>
              <a:rPr lang="en-US" sz="1600" dirty="0" err="1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Vico</a:t>
            </a:r>
            <a:r>
              <a:rPr lang="en-US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Morcote</a:t>
            </a: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的花园</a:t>
            </a:r>
            <a:r>
              <a:rPr lang="en-US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(</a:t>
            </a: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可容纳</a:t>
            </a:r>
            <a:r>
              <a:rPr lang="it-IT" altLang="zh-CN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30</a:t>
            </a: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</a:t>
            </a:r>
            <a:r>
              <a:rPr lang="en-US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 </a:t>
            </a:r>
            <a:endParaRPr lang="it-IT" altLang="zh-CN" sz="1600" dirty="0">
              <a:solidFill>
                <a:srgbClr val="222222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第二组参观洛迦诺公共花园</a:t>
            </a:r>
            <a:endParaRPr lang="en-US" sz="1600" dirty="0">
              <a:solidFill>
                <a:srgbClr val="222222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前往科莫湖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参观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Carlotta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 https://www.villacarlotta.it/</a:t>
            </a: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意大利浪漫主义花园的典型代表</a:t>
            </a:r>
            <a:endParaRPr lang="it-IT" altLang="zh-CN" sz="1600" dirty="0">
              <a:solidFill>
                <a:srgbClr val="222222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zh-CN" altLang="it-IT" sz="1600" dirty="0">
                <a:solidFill>
                  <a:srgbClr val="222222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参观卡诺瓦的博物馆，里面有他最著名的新古典主义雕塑</a:t>
            </a:r>
            <a:endParaRPr lang="en-US" sz="1600" dirty="0">
              <a:solidFill>
                <a:srgbClr val="222222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在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Carlotta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庄园早午餐（已包含）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前往米兰，入住酒店（已包含）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i="1" dirty="0">
                <a:latin typeface="DengXian" panose="02010600030101010101" pitchFamily="2" charset="-122"/>
                <a:ea typeface="DengXian" panose="02010600030101010101" pitchFamily="2" charset="-122"/>
              </a:rPr>
              <a:t>晚餐自理（不包含）</a:t>
            </a:r>
            <a:endParaRPr lang="en-US" sz="2000" i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3" name="Content Placeholder 12" descr="A close up of a flower garden in front of a building&#10;&#10;Description automatically generated">
            <a:extLst>
              <a:ext uri="{FF2B5EF4-FFF2-40B4-BE49-F238E27FC236}">
                <a16:creationId xmlns:a16="http://schemas.microsoft.com/office/drawing/2014/main" id="{C3531388-B29A-43D4-9387-3FD3EAE67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48" y="1386606"/>
            <a:ext cx="3048000" cy="4579620"/>
          </a:xfrm>
        </p:spPr>
      </p:pic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A599E27F-40B0-40EC-B95F-0569EA2152CF}"/>
              </a:ext>
            </a:extLst>
          </p:cNvPr>
          <p:cNvSpPr txBox="1"/>
          <p:nvPr/>
        </p:nvSpPr>
        <p:spPr>
          <a:xfrm>
            <a:off x="5057694" y="5766506"/>
            <a:ext cx="304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>
                <a:solidFill>
                  <a:schemeClr val="bg1"/>
                </a:solidFill>
              </a:rPr>
              <a:t>Villa Carlotta *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FDBC46-9C39-4FBB-A091-DB50E66AC097}"/>
              </a:ext>
            </a:extLst>
          </p:cNvPr>
          <p:cNvSpPr/>
          <p:nvPr/>
        </p:nvSpPr>
        <p:spPr>
          <a:xfrm>
            <a:off x="6854512" y="6092429"/>
            <a:ext cx="41760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/>
              <a:t>*By Jean-Christophe BENOIST - Own work, CC BY 3.0, https://commons.wikimedia.org/w/index.php?curid=16407555</a:t>
            </a:r>
          </a:p>
        </p:txBody>
      </p:sp>
      <p:sp>
        <p:nvSpPr>
          <p:cNvPr id="24" name="Segnaposto contenuto 8">
            <a:extLst>
              <a:ext uri="{FF2B5EF4-FFF2-40B4-BE49-F238E27FC236}">
                <a16:creationId xmlns:a16="http://schemas.microsoft.com/office/drawing/2014/main" id="{8D5BF648-9F5B-43C3-A301-AF7AC90A6ED8}"/>
              </a:ext>
            </a:extLst>
          </p:cNvPr>
          <p:cNvSpPr txBox="1">
            <a:spLocks/>
          </p:cNvSpPr>
          <p:nvPr/>
        </p:nvSpPr>
        <p:spPr>
          <a:xfrm>
            <a:off x="8264099" y="4652188"/>
            <a:ext cx="3480557" cy="187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7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8B1E-5A0D-4F0F-8F45-9D28959E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米兰前往马尔彭萨机场的交通指南</a:t>
            </a:r>
            <a:endParaRPr lang="en-GB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8795B1-C5FF-4DC6-BA07-E926E3592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716" y="1725336"/>
            <a:ext cx="10931504" cy="4274308"/>
          </a:xfrm>
        </p:spPr>
        <p:txBody>
          <a:bodyPr>
            <a:norm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机场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https://www.airportmalpensa.com/airport-taxi.php</a:t>
            </a: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机场巴士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https://www.airportmalpensa.com/airport-bus.php</a:t>
            </a:r>
          </a:p>
          <a:p>
            <a:r>
              <a:rPr lang="zh-CN" alt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火车（机场快轨）</a:t>
            </a:r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pl-PL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https://www.airportmalpensa.com/airport-train.php</a:t>
            </a:r>
          </a:p>
          <a:p>
            <a:r>
              <a:rPr lang="zh-CN" alt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出租车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https://www.airportmalpensa.com/airport-taxi.php</a:t>
            </a: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航站楼信息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fr-FR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https://www.airportmalpensa.com/malpensa-terminal-2.php</a:t>
            </a: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出发航班信息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https://www.airportmalpensa.com/departures.php</a:t>
            </a:r>
          </a:p>
          <a:p>
            <a:r>
              <a:rPr lang="en-GB" sz="1800" b="1" i="1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Villa Carlotta *</a:t>
            </a:r>
            <a:endParaRPr lang="en-GB" sz="18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GB" sz="18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Villa 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840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会前考察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托斯卡纳，意大利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，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21 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25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endParaRPr lang="en-US" altLang="zh-CN" sz="4000" b="1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5122" name="Picture 2" descr="Cartina Toscana dettagliata - Mappa geografica e politica - Cartina Online">
            <a:extLst>
              <a:ext uri="{FF2B5EF4-FFF2-40B4-BE49-F238E27FC236}">
                <a16:creationId xmlns:a16="http://schemas.microsoft.com/office/drawing/2014/main" id="{2AA3FAF4-8B99-3B5F-74C7-EA5A65AD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02" y="1386606"/>
            <a:ext cx="4618396" cy="52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A large building with a grassy field&#10;&#10;Description automatically generated">
            <a:extLst>
              <a:ext uri="{FF2B5EF4-FFF2-40B4-BE49-F238E27FC236}">
                <a16:creationId xmlns:a16="http://schemas.microsoft.com/office/drawing/2014/main" id="{02D8DC0F-8955-BCB2-30DA-A7350B7E6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5" y="4086194"/>
            <a:ext cx="2647552" cy="1760340"/>
          </a:xfrm>
          <a:prstGeom prst="rect">
            <a:avLst/>
          </a:prstGeom>
        </p:spPr>
      </p:pic>
      <p:pic>
        <p:nvPicPr>
          <p:cNvPr id="8" name="Picture 3" descr="D:\Dropbox\Camellia-Doc\Garden-of-excellence\Compito-Camellietum\Compito-foto\Compito-Camelieto-0550.JPG">
            <a:extLst>
              <a:ext uri="{FF2B5EF4-FFF2-40B4-BE49-F238E27FC236}">
                <a16:creationId xmlns:a16="http://schemas.microsoft.com/office/drawing/2014/main" id="{347E5092-086F-03C0-AE93-DB01CFA8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52" y="1903130"/>
            <a:ext cx="2657118" cy="17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cielo, edificio, esterni, persone&#10;&#10;Descrizione generata automaticamente">
            <a:extLst>
              <a:ext uri="{FF2B5EF4-FFF2-40B4-BE49-F238E27FC236}">
                <a16:creationId xmlns:a16="http://schemas.microsoft.com/office/drawing/2014/main" id="{D336D77F-5A9C-B500-39E3-BD23622BF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98" y="4085368"/>
            <a:ext cx="3085020" cy="205121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8C2010-BFD3-DB00-D520-86017C16708F}"/>
              </a:ext>
            </a:extLst>
          </p:cNvPr>
          <p:cNvSpPr txBox="1"/>
          <p:nvPr/>
        </p:nvSpPr>
        <p:spPr>
          <a:xfrm>
            <a:off x="7564583" y="1903130"/>
            <a:ext cx="4433036" cy="16540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可接纳人数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: 150 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名代表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时长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: 4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it-IT" altLang="zh-CN" dirty="0">
                <a:latin typeface="DengXian" panose="02010600030101010101" pitchFamily="2" charset="-122"/>
                <a:ea typeface="DengXian" panose="02010600030101010101" pitchFamily="2" charset="-122"/>
              </a:rPr>
              <a:t>4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夜</a:t>
            </a: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住宿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卢卡的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Grand Hotel </a:t>
            </a:r>
            <a:r>
              <a:rPr lang="en-GB" sz="1800" b="0" i="0" u="none" strike="noStrike" baseline="0" dirty="0" err="1">
                <a:latin typeface="Calibri" panose="020F0502020204030204" pitchFamily="34" charset="0"/>
              </a:rPr>
              <a:t>Guinigi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酒店</a:t>
            </a: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包含服务</a:t>
            </a:r>
            <a:r>
              <a:rPr lang="en-US" dirty="0"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it-IT" dirty="0">
                <a:latin typeface="DengXian" panose="02010600030101010101" pitchFamily="2" charset="-122"/>
                <a:ea typeface="DengXian" panose="02010600030101010101" pitchFamily="2" charset="-122"/>
              </a:rPr>
              <a:t>当地交通、参观、住宿、餐饮</a:t>
            </a:r>
            <a:endParaRPr 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1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5C3A4F1-3673-4328-A51B-1CE4EE73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52" y="365125"/>
            <a:ext cx="9538648" cy="1021481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3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21</a:t>
            </a:r>
            <a:r>
              <a:rPr lang="zh-CN" altLang="it-IT" sz="28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日：在卢卡报到</a:t>
            </a:r>
            <a:endParaRPr lang="en-US" altLang="zh-CN" sz="4000" b="1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8AEDC1-F35C-4C72-9505-A873E703797D}"/>
              </a:ext>
            </a:extLst>
          </p:cNvPr>
          <p:cNvSpPr txBox="1"/>
          <p:nvPr/>
        </p:nvSpPr>
        <p:spPr>
          <a:xfrm>
            <a:off x="660728" y="1563329"/>
            <a:ext cx="5049847" cy="378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博洛尼亚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“Marconi”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机场到达区 接驳巴士</a:t>
            </a:r>
            <a:endParaRPr lang="it-IT" altLang="zh-CN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 14:00</a:t>
            </a:r>
          </a:p>
          <a:p>
            <a:pPr lvl="1"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 16: 00</a:t>
            </a:r>
          </a:p>
          <a:p>
            <a:pPr lvl="1">
              <a:lnSpc>
                <a:spcPct val="150000"/>
              </a:lnSpc>
            </a:pPr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 18:00</a:t>
            </a:r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在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Grand Hotel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Guinigi</a:t>
            </a:r>
            <a:r>
              <a:rPr lang="zh-CN" altLang="it-IT" dirty="0">
                <a:solidFill>
                  <a:srgbClr val="000000"/>
                </a:solidFill>
                <a:latin typeface="Calibri" panose="020F0502020204030204" pitchFamily="34" charset="0"/>
              </a:rPr>
              <a:t>办理入住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酒店欢迎晚宴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Guinigi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酒店员工会说英语、德语、法语，拥有接待国际客人的经验。酒店属于在全球拥有</a:t>
            </a: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4700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多家酒店的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Best Western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集团。</a:t>
            </a:r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185338-F170-403B-8D82-0A3700B7B7FE}"/>
              </a:ext>
            </a:extLst>
          </p:cNvPr>
          <p:cNvSpPr txBox="1"/>
          <p:nvPr/>
        </p:nvSpPr>
        <p:spPr>
          <a:xfrm>
            <a:off x="6376219" y="1568245"/>
            <a:ext cx="5251409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地址</a:t>
            </a: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Grand Hotel Guinigi, Via Romana, 1247, 55100 Lucca LU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solidFill>
                  <a:srgbClr val="000000"/>
                </a:solidFill>
                <a:latin typeface="Calibri" panose="020F0502020204030204" pitchFamily="34" charset="0"/>
              </a:rPr>
              <a:t>电话</a:t>
            </a: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+39-0583 4991 –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传真</a:t>
            </a: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+39-0583 499800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Email: guinigi.lu@bestwestern.it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it-IT" dirty="0">
                <a:solidFill>
                  <a:srgbClr val="000000"/>
                </a:solidFill>
                <a:latin typeface="Calibri" panose="020F0502020204030204" pitchFamily="34" charset="0"/>
              </a:rPr>
              <a:t>网站：</a:t>
            </a:r>
            <a:r>
              <a:rPr lang="it-IT" altLang="zh-CN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https://www.grandhotelguinigi.it/en/homepage-english/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13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15151" y="328894"/>
            <a:ext cx="9538648" cy="1021481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22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日：卢卡的庄园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523856" y="1473797"/>
            <a:ext cx="5806152" cy="4884328"/>
          </a:xfrm>
        </p:spPr>
        <p:txBody>
          <a:bodyPr>
            <a:norm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Villa Torrigiani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https://en.wikipedia.org/wiki/Villa_Torrigiani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Villa Reale </a:t>
            </a:r>
            <a:r>
              <a:rPr lang="it-IT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https://villarealedimarlia.it/en/</a:t>
            </a: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简便午餐</a:t>
            </a:r>
            <a:r>
              <a:rPr lang="zh-CN" altLang="it-IT" sz="1800" dirty="0">
                <a:solidFill>
                  <a:srgbClr val="000000"/>
                </a:solidFill>
                <a:latin typeface="Calibri" panose="020F0502020204030204" pitchFamily="34" charset="0"/>
              </a:rPr>
              <a:t>（已包含）</a:t>
            </a:r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Menchini</a:t>
            </a:r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山茶树林，普契尼度假屋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8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https://en.wikipedia.org/wiki/Giacomo_Puccini</a:t>
            </a:r>
          </a:p>
          <a:p>
            <a:r>
              <a:rPr lang="zh-CN" alt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晚宴（已包含）</a:t>
            </a:r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CasellaDiTesto 47">
            <a:extLst>
              <a:ext uri="{FF2B5EF4-FFF2-40B4-BE49-F238E27FC236}">
                <a16:creationId xmlns:a16="http://schemas.microsoft.com/office/drawing/2014/main" id="{9ED71E8B-A2AA-3942-FF5F-AAB06C1FD9D4}"/>
              </a:ext>
            </a:extLst>
          </p:cNvPr>
          <p:cNvSpPr txBox="1"/>
          <p:nvPr/>
        </p:nvSpPr>
        <p:spPr>
          <a:xfrm>
            <a:off x="7474700" y="5826781"/>
            <a:ext cx="249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</a:rPr>
              <a:t>Villa Reale, Marlia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51BA06-50E3-4D56-AA9C-FFE94BEA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659" y="140459"/>
            <a:ext cx="4799549" cy="35951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4A1547-EF11-450D-AD79-2F43468C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659" y="3758065"/>
            <a:ext cx="4799549" cy="298623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20CE3D-4A43-48AE-8F36-16AA48C6E2F6}"/>
              </a:ext>
            </a:extLst>
          </p:cNvPr>
          <p:cNvSpPr txBox="1"/>
          <p:nvPr/>
        </p:nvSpPr>
        <p:spPr>
          <a:xfrm>
            <a:off x="8489172" y="3321337"/>
            <a:ext cx="168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Villa </a:t>
            </a:r>
            <a:r>
              <a:rPr lang="en-GB" dirty="0" err="1">
                <a:solidFill>
                  <a:schemeClr val="bg1"/>
                </a:solidFill>
              </a:rPr>
              <a:t>Torrigiani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5AEA74-EF34-408C-9ADC-A785BF663FC0}"/>
              </a:ext>
            </a:extLst>
          </p:cNvPr>
          <p:cNvSpPr txBox="1"/>
          <p:nvPr/>
        </p:nvSpPr>
        <p:spPr>
          <a:xfrm>
            <a:off x="8405597" y="6193971"/>
            <a:ext cx="168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Villa </a:t>
            </a:r>
            <a:r>
              <a:rPr lang="en-GB" dirty="0" err="1">
                <a:solidFill>
                  <a:schemeClr val="bg1"/>
                </a:solidFill>
              </a:rPr>
              <a:t>Reale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5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15152" y="426318"/>
            <a:ext cx="9538648" cy="102148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</a:t>
            </a:r>
            <a:r>
              <a:rPr lang="en-US" sz="32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Compito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的山茶园</a:t>
            </a:r>
            <a:b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it-IT" altLang="zh-CN" sz="1600" dirty="0">
                <a:latin typeface="DengXian" panose="02010600030101010101" pitchFamily="2" charset="-122"/>
                <a:ea typeface="DengXian" panose="02010600030101010101" pitchFamily="2" charset="-122"/>
              </a:rPr>
              <a:t>https://internationalcamellia.org/en-us/europe-gardens-of-excellence/camellietum-compitese</a:t>
            </a:r>
            <a:endParaRPr lang="en-US" sz="16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5981358" y="5290270"/>
            <a:ext cx="3132307" cy="12767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Borrini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endParaRPr lang="it-IT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La Chiusa </a:t>
            </a:r>
            <a:r>
              <a:rPr lang="it-IT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Borrini</a:t>
            </a:r>
            <a:endParaRPr lang="it-IT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Villa del Vecchio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r>
              <a:rPr 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29" name="Picture 3" descr="D:\Dropbox\Camellia-Doc\Garden-of-excellence\Compito-Camellietum\Compito-foto\Compito-Camelieto-0550.JPG">
            <a:extLst>
              <a:ext uri="{FF2B5EF4-FFF2-40B4-BE49-F238E27FC236}">
                <a16:creationId xmlns:a16="http://schemas.microsoft.com/office/drawing/2014/main" id="{9D9AC856-B9B9-46D8-A7C9-8490100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4" y="1547102"/>
            <a:ext cx="4887358" cy="3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667622-C1DD-3F6E-7954-E8D7A87AC513}"/>
              </a:ext>
            </a:extLst>
          </p:cNvPr>
          <p:cNvSpPr txBox="1"/>
          <p:nvPr/>
        </p:nvSpPr>
        <p:spPr>
          <a:xfrm>
            <a:off x="5793167" y="1651328"/>
            <a:ext cx="5841114" cy="252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这一整天我们将在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Compito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小镇度过，这是一个完全步行的小镇。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DengXian" panose="02010600030101010101" pitchFamily="2" charset="-122"/>
                <a:ea typeface="DengXian" panose="02010600030101010101" pitchFamily="2" charset="-122"/>
              </a:rPr>
              <a:t>Compito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又被称为山茶花小镇，这里有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1200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多株山茶植物，有古老的山茶园，以及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200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多岁的山茶植物。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Compito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午餐（已包含）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卢卡晚餐（已包含）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7098838D-E4B8-4C07-F8CE-4360D34AA9C4}"/>
              </a:ext>
            </a:extLst>
          </p:cNvPr>
          <p:cNvSpPr txBox="1">
            <a:spLocks/>
          </p:cNvSpPr>
          <p:nvPr/>
        </p:nvSpPr>
        <p:spPr>
          <a:xfrm>
            <a:off x="3618116" y="5344942"/>
            <a:ext cx="2509737" cy="1276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山茶园</a:t>
            </a:r>
            <a:endParaRPr lang="it-IT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Orsi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</a:t>
            </a:r>
            <a:endParaRPr lang="it-IT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Freccia a pentagono 3">
            <a:extLst>
              <a:ext uri="{FF2B5EF4-FFF2-40B4-BE49-F238E27FC236}">
                <a16:creationId xmlns:a16="http://schemas.microsoft.com/office/drawing/2014/main" id="{BF381061-8666-E3DB-C95C-CB395CBF2ED4}"/>
              </a:ext>
            </a:extLst>
          </p:cNvPr>
          <p:cNvSpPr/>
          <p:nvPr/>
        </p:nvSpPr>
        <p:spPr>
          <a:xfrm>
            <a:off x="2003897" y="5291216"/>
            <a:ext cx="1595337" cy="1276709"/>
          </a:xfrm>
          <a:prstGeom prst="homePlate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it-IT" sz="2400" b="1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参观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2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24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日：卢卡和比萨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1699124" y="1315349"/>
            <a:ext cx="5983630" cy="1857447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上午：导游带来参观比萨奇迹广场</a:t>
            </a:r>
            <a:endParaRPr lang="it-IT" altLang="zh-CN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比萨午餐（已包含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Boccherini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音乐学校举办的普契尼音乐会</a:t>
            </a:r>
          </a:p>
        </p:txBody>
      </p:sp>
      <p:pic>
        <p:nvPicPr>
          <p:cNvPr id="12" name="Segnaposto contenuto 11" descr="Immagine che contiene edificio, cielo, esterni, strada&#10;&#10;Descrizione generata automaticamente">
            <a:extLst>
              <a:ext uri="{FF2B5EF4-FFF2-40B4-BE49-F238E27FC236}">
                <a16:creationId xmlns:a16="http://schemas.microsoft.com/office/drawing/2014/main" id="{0E5C4817-549A-3D90-CEFA-A38DF3F0C2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3" y="3254645"/>
            <a:ext cx="5103018" cy="3392965"/>
          </a:xfrm>
        </p:spPr>
      </p:pic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B6200864-ED9E-61DF-6859-9A0858DB2192}"/>
              </a:ext>
            </a:extLst>
          </p:cNvPr>
          <p:cNvSpPr txBox="1"/>
          <p:nvPr/>
        </p:nvSpPr>
        <p:spPr>
          <a:xfrm>
            <a:off x="1900517" y="6123543"/>
            <a:ext cx="476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Amphiteather Square, the core of Lucca </a:t>
            </a:r>
          </a:p>
        </p:txBody>
      </p:sp>
      <p:pic>
        <p:nvPicPr>
          <p:cNvPr id="15" name="Immagine 14" descr="Immagine che contiene cielo, edificio, esterni, persone&#10;&#10;Descrizione generata automaticamente">
            <a:extLst>
              <a:ext uri="{FF2B5EF4-FFF2-40B4-BE49-F238E27FC236}">
                <a16:creationId xmlns:a16="http://schemas.microsoft.com/office/drawing/2014/main" id="{5578EEC5-FAB2-1CFC-E5A8-715395E3F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26" y="1174097"/>
            <a:ext cx="4303002" cy="286103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709F40-43C3-CB34-4FD8-2203D5DBD860}"/>
              </a:ext>
            </a:extLst>
          </p:cNvPr>
          <p:cNvSpPr txBox="1"/>
          <p:nvPr/>
        </p:nvSpPr>
        <p:spPr>
          <a:xfrm>
            <a:off x="7272823" y="4339028"/>
            <a:ext cx="4395301" cy="774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告别晚宴（已包含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卢卡城墙夜游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9" name="CasellaDiTesto 47">
            <a:extLst>
              <a:ext uri="{FF2B5EF4-FFF2-40B4-BE49-F238E27FC236}">
                <a16:creationId xmlns:a16="http://schemas.microsoft.com/office/drawing/2014/main" id="{A51EBC2D-4468-34E4-68B1-A8A04FB4DE1D}"/>
              </a:ext>
            </a:extLst>
          </p:cNvPr>
          <p:cNvSpPr txBox="1"/>
          <p:nvPr/>
        </p:nvSpPr>
        <p:spPr>
          <a:xfrm>
            <a:off x="7166826" y="3429728"/>
            <a:ext cx="418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Piazza  dei Miracoli, the unmistakable core  of  Pisa </a:t>
            </a:r>
          </a:p>
        </p:txBody>
      </p:sp>
    </p:spTree>
    <p:extLst>
      <p:ext uri="{BB962C8B-B14F-4D97-AF65-F5344CB8AC3E}">
        <p14:creationId xmlns:p14="http://schemas.microsoft.com/office/powerpoint/2010/main" val="125914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3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it-IT" altLang="zh-CN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25</a:t>
            </a:r>
            <a:r>
              <a:rPr lang="zh-CN" altLang="it-IT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日：热那亚</a:t>
            </a:r>
            <a:endParaRPr lang="en-US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>
          <a:xfrm>
            <a:off x="536841" y="1573888"/>
            <a:ext cx="5819238" cy="3073130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热那亚的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</a:rPr>
              <a:t>Durazzo Pallavicini </a:t>
            </a: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庄园是一个独一无二的共济会庄园，里面有两百多岁的山茶植物。</a:t>
            </a:r>
            <a:r>
              <a:rPr lang="en-US" sz="2000" dirty="0">
                <a:latin typeface="DengXian" panose="02010600030101010101" pitchFamily="2" charset="-122"/>
                <a:ea typeface="DengXian" panose="02010600030101010101" pitchFamily="2" charset="-122"/>
                <a:hlinkClick r:id="rId3"/>
              </a:rPr>
              <a:t>https://www.villadurazzopallavicini.it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热那亚早午餐（已包含</a:t>
            </a:r>
            <a:r>
              <a:rPr lang="it-IT" altLang="zh-CN" sz="2000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zh-CN" altLang="it-IT" sz="2000" dirty="0">
                <a:latin typeface="DengXian" panose="02010600030101010101" pitchFamily="2" charset="-122"/>
                <a:ea typeface="DengXian" panose="02010600030101010101" pitchFamily="2" charset="-122"/>
              </a:rPr>
              <a:t>前往马焦雷湖，会前考察结束</a:t>
            </a:r>
            <a:endParaRPr lang="en-US" sz="2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97200F5B-A9A9-4C2F-A648-8C00D5959D6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17" y="346495"/>
            <a:ext cx="5147283" cy="3418718"/>
          </a:xfrm>
        </p:spPr>
      </p:pic>
      <p:sp>
        <p:nvSpPr>
          <p:cNvPr id="14" name="CasellaDiTesto 47">
            <a:extLst>
              <a:ext uri="{FF2B5EF4-FFF2-40B4-BE49-F238E27FC236}">
                <a16:creationId xmlns:a16="http://schemas.microsoft.com/office/drawing/2014/main" id="{B435C9D8-2CDA-4971-8F15-874340AC4B01}"/>
              </a:ext>
            </a:extLst>
          </p:cNvPr>
          <p:cNvSpPr txBox="1"/>
          <p:nvPr/>
        </p:nvSpPr>
        <p:spPr>
          <a:xfrm>
            <a:off x="6753540" y="6308209"/>
            <a:ext cx="265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1"/>
                </a:solidFill>
              </a:rPr>
              <a:t>Villa Pallavicini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5" name="Immagine 4" descr="Immagine che contiene albero, esterni, vecchio, circondato&#10;&#10;Descrizione generata automaticamente">
            <a:extLst>
              <a:ext uri="{FF2B5EF4-FFF2-40B4-BE49-F238E27FC236}">
                <a16:creationId xmlns:a16="http://schemas.microsoft.com/office/drawing/2014/main" id="{D9E1FE93-98F7-6786-AEA4-04D265F4F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76" y="2935820"/>
            <a:ext cx="5147283" cy="34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6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E6C815-C3AD-4715-8F76-A93882BC4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17979"/>
          <a:stretch/>
        </p:blipFill>
        <p:spPr>
          <a:xfrm>
            <a:off x="4657368" y="6783"/>
            <a:ext cx="7534636" cy="68579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9896" y="1116305"/>
            <a:ext cx="4401533" cy="5321532"/>
          </a:xfrm>
          <a:noFill/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2023 ICS </a:t>
            </a: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初步议程</a:t>
            </a:r>
            <a:b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大会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:3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26 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– 28</a:t>
            </a: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</a:t>
            </a: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r>
              <a:rPr lang="zh-CN" altLang="it-IT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地点：马焦雷湖</a:t>
            </a: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en-US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br>
              <a:rPr lang="it-IT" altLang="zh-CN" sz="2200" b="1" dirty="0"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</a:br>
            <a:endParaRPr lang="en-US" altLang="zh-CN" sz="2200" dirty="0"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9F7490-7B3E-B703-7385-9F575747A6D0}"/>
              </a:ext>
            </a:extLst>
          </p:cNvPr>
          <p:cNvSpPr txBox="1"/>
          <p:nvPr/>
        </p:nvSpPr>
        <p:spPr>
          <a:xfrm>
            <a:off x="4765491" y="6367471"/>
            <a:ext cx="725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C</a:t>
            </a:r>
            <a:r>
              <a:rPr lang="en-US" i="1" dirty="0">
                <a:solidFill>
                  <a:schemeClr val="bg1"/>
                </a:solidFill>
              </a:rPr>
              <a:t>. japonica  </a:t>
            </a:r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dirty="0" err="1">
                <a:solidFill>
                  <a:schemeClr val="bg1"/>
                </a:solidFill>
              </a:rPr>
              <a:t>Vergine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Collebeato</a:t>
            </a:r>
            <a:r>
              <a:rPr lang="en-US" dirty="0">
                <a:solidFill>
                  <a:schemeClr val="bg1"/>
                </a:solidFill>
              </a:rPr>
              <a:t>’ a flagship of  Italian cultivars </a:t>
            </a:r>
          </a:p>
        </p:txBody>
      </p:sp>
    </p:spTree>
    <p:extLst>
      <p:ext uri="{BB962C8B-B14F-4D97-AF65-F5344CB8AC3E}">
        <p14:creationId xmlns:p14="http://schemas.microsoft.com/office/powerpoint/2010/main" val="1563864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1752</Words>
  <Application>Microsoft Office PowerPoint</Application>
  <PresentationFormat>Widescreen</PresentationFormat>
  <Paragraphs>217</Paragraphs>
  <Slides>24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DengXian</vt:lpstr>
      <vt:lpstr>Arial</vt:lpstr>
      <vt:lpstr>Calibri</vt:lpstr>
      <vt:lpstr>Calibri Light</vt:lpstr>
      <vt:lpstr>Courier New</vt:lpstr>
      <vt:lpstr>Office 主题</vt:lpstr>
      <vt:lpstr>2023 ICS 大会  初步议程  会前考察:3月21 日– 25日   大会:3月26 日– 28日  会后考察:3月29日– 31日   更新于2022年9月22日</vt:lpstr>
      <vt:lpstr>2023 ICS 大会  初步议程  会前考察:3月21 日– 25日 地点：托斯卡纳  </vt:lpstr>
      <vt:lpstr>会前考察: 托斯卡纳，意大利 ，3月21 日– 25日</vt:lpstr>
      <vt:lpstr>3月21日：在卢卡报到</vt:lpstr>
      <vt:lpstr>3月22日：卢卡的庄园</vt:lpstr>
      <vt:lpstr>3月23日：Compito的山茶园 https://internationalcamellia.org/en-us/europe-gardens-of-excellence/camellietum-compitese</vt:lpstr>
      <vt:lpstr>3月24日：卢卡和比萨</vt:lpstr>
      <vt:lpstr>3月25日：热那亚</vt:lpstr>
      <vt:lpstr>2023 ICS 大会  初步议程   大会:3月26 日– 28日 地点：马焦雷湖   </vt:lpstr>
      <vt:lpstr>大会: 马焦雷湖，意大利，3月26 日– 29日</vt:lpstr>
      <vt:lpstr>米兰马尔彭萨机场至马焦雷湖的交通安排</vt:lpstr>
      <vt:lpstr>3月25日：马焦雷湖，签到</vt:lpstr>
      <vt:lpstr>3月26日：古老的山茶花园和山茶展</vt:lpstr>
      <vt:lpstr>3月27日：报告日</vt:lpstr>
      <vt:lpstr>3月28日：参观庄园</vt:lpstr>
      <vt:lpstr>3月28日，分组参观庄园</vt:lpstr>
      <vt:lpstr>3月28日，各庄园网站</vt:lpstr>
      <vt:lpstr>2023 ICS 大会  初步议程  会后考察:3月29日– 31日 地点：   意大利奥尔塔     瑞士洛迦诺    意大利科莫   </vt:lpstr>
      <vt:lpstr>Presentazione standard di PowerPoint</vt:lpstr>
      <vt:lpstr>3月29日:奥尔塔</vt:lpstr>
      <vt:lpstr>3月29日:奥尔塔，相关网站</vt:lpstr>
      <vt:lpstr>3月30日：洛迦诺</vt:lpstr>
      <vt:lpstr>3月31日：科莫湖</vt:lpstr>
      <vt:lpstr>米兰前往马尔彭萨机场的交通指南</vt:lpstr>
    </vt:vector>
  </TitlesOfParts>
  <Company>mycomputer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文小冉</dc:creator>
  <cp:lastModifiedBy>Lin, Siyu</cp:lastModifiedBy>
  <cp:revision>943</cp:revision>
  <cp:lastPrinted>2019-04-16T22:46:32Z</cp:lastPrinted>
  <dcterms:created xsi:type="dcterms:W3CDTF">2015-05-04T08:06:22Z</dcterms:created>
  <dcterms:modified xsi:type="dcterms:W3CDTF">2022-10-11T10:09:54Z</dcterms:modified>
</cp:coreProperties>
</file>